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6" r:id="rId2"/>
    <p:sldId id="264" r:id="rId3"/>
    <p:sldId id="258" r:id="rId4"/>
    <p:sldId id="277" r:id="rId5"/>
    <p:sldId id="279" r:id="rId6"/>
    <p:sldId id="278" r:id="rId7"/>
    <p:sldId id="280" r:id="rId8"/>
    <p:sldId id="281" r:id="rId9"/>
    <p:sldId id="282" r:id="rId10"/>
    <p:sldId id="283" r:id="rId11"/>
    <p:sldId id="284" r:id="rId12"/>
    <p:sldId id="275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99EF"/>
    <a:srgbClr val="E6F6F8"/>
    <a:srgbClr val="B2D3F8"/>
    <a:srgbClr val="79B3F3"/>
    <a:srgbClr val="E4CE62"/>
    <a:srgbClr val="EBDB8D"/>
    <a:srgbClr val="BDDAF9"/>
    <a:srgbClr val="89E0FF"/>
    <a:srgbClr val="4EBBEC"/>
    <a:srgbClr val="19A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vijetli stil 2 - Isticanj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B58515E-9706-4EB5-9CC6-92E4AF0F58CB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5B5-DB09-4B78-B42C-36B1E0E19128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98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515E-9706-4EB5-9CC6-92E4AF0F58CB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5B5-DB09-4B78-B42C-36B1E0E191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325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515E-9706-4EB5-9CC6-92E4AF0F58CB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5B5-DB09-4B78-B42C-36B1E0E19128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55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515E-9706-4EB5-9CC6-92E4AF0F58CB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5B5-DB09-4B78-B42C-36B1E0E191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171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515E-9706-4EB5-9CC6-92E4AF0F58CB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5B5-DB09-4B78-B42C-36B1E0E19128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21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515E-9706-4EB5-9CC6-92E4AF0F58CB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5B5-DB09-4B78-B42C-36B1E0E191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936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515E-9706-4EB5-9CC6-92E4AF0F58CB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5B5-DB09-4B78-B42C-36B1E0E191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809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515E-9706-4EB5-9CC6-92E4AF0F58CB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5B5-DB09-4B78-B42C-36B1E0E191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589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515E-9706-4EB5-9CC6-92E4AF0F58CB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5B5-DB09-4B78-B42C-36B1E0E191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3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515E-9706-4EB5-9CC6-92E4AF0F58CB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5B5-DB09-4B78-B42C-36B1E0E191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697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515E-9706-4EB5-9CC6-92E4AF0F58CB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5B5-DB09-4B78-B42C-36B1E0E19128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89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B58515E-9706-4EB5-9CC6-92E4AF0F58CB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62935B5-DB09-4B78-B42C-36B1E0E19128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1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marija.mioc@mrrfeu.h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azvoj.gov.h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inancijskepodrske.h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jpg@01D5B019.B0EC3A00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>
            <a:extLst>
              <a:ext uri="{FF2B5EF4-FFF2-40B4-BE49-F238E27FC236}">
                <a16:creationId xmlns:a16="http://schemas.microsoft.com/office/drawing/2014/main" xmlns="" id="{D976B9E2-4F66-4F2B-8CAF-BF1BB3CDCAF8}"/>
              </a:ext>
            </a:extLst>
          </p:cNvPr>
          <p:cNvSpPr txBox="1">
            <a:spLocks/>
          </p:cNvSpPr>
          <p:nvPr/>
        </p:nvSpPr>
        <p:spPr>
          <a:xfrm>
            <a:off x="1046292" y="657760"/>
            <a:ext cx="7164674" cy="5375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800" dirty="0">
                <a:solidFill>
                  <a:schemeClr val="tx1">
                    <a:alpha val="80000"/>
                  </a:schemeClr>
                </a:solidFill>
              </a:rPr>
              <a:t>Natječaj za prijavu projekata organizacija civilnog društva na otocima usmjerenih na održivi razvoj otoka 2021. </a:t>
            </a:r>
            <a:br>
              <a:rPr lang="hr-HR" sz="4800" dirty="0">
                <a:solidFill>
                  <a:schemeClr val="tx1">
                    <a:alpha val="80000"/>
                  </a:schemeClr>
                </a:solidFill>
              </a:rPr>
            </a:br>
            <a:endParaRPr lang="hr-HR" sz="48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xmlns="" id="{2827B101-7775-4C3D-92C6-82ED8914BD1B}"/>
              </a:ext>
            </a:extLst>
          </p:cNvPr>
          <p:cNvSpPr txBox="1">
            <a:spLocks/>
          </p:cNvSpPr>
          <p:nvPr/>
        </p:nvSpPr>
        <p:spPr>
          <a:xfrm>
            <a:off x="8451608" y="643467"/>
            <a:ext cx="3096926" cy="5571066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/>
              <a:t>Zagreb</a:t>
            </a:r>
            <a:r>
              <a:rPr lang="hr-HR" sz="2000"/>
              <a:t>, </a:t>
            </a:r>
            <a:r>
              <a:rPr lang="hr-HR" sz="2000" smtClean="0"/>
              <a:t>12</a:t>
            </a:r>
            <a:r>
              <a:rPr lang="hr-HR" sz="2000" dirty="0"/>
              <a:t>. ožujka 2021.</a:t>
            </a:r>
          </a:p>
        </p:txBody>
      </p:sp>
      <p:pic>
        <p:nvPicPr>
          <p:cNvPr id="8" name="Slika 14">
            <a:extLst>
              <a:ext uri="{FF2B5EF4-FFF2-40B4-BE49-F238E27FC236}">
                <a16:creationId xmlns:a16="http://schemas.microsoft.com/office/drawing/2014/main" xmlns="" id="{86F3A2A8-EB53-45B5-973A-A1FBF5F469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" y="6033346"/>
            <a:ext cx="4617720" cy="5029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Ravni poveznik 4">
            <a:extLst>
              <a:ext uri="{FF2B5EF4-FFF2-40B4-BE49-F238E27FC236}">
                <a16:creationId xmlns:a16="http://schemas.microsoft.com/office/drawing/2014/main" xmlns="" id="{14C7C0D8-52A8-43CA-A325-7E5FE2FFD86D}"/>
              </a:ext>
            </a:extLst>
          </p:cNvPr>
          <p:cNvCxnSpPr>
            <a:cxnSpLocks/>
          </p:cNvCxnSpPr>
          <p:nvPr/>
        </p:nvCxnSpPr>
        <p:spPr>
          <a:xfrm>
            <a:off x="8210966" y="1614881"/>
            <a:ext cx="15847" cy="388398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98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2B3AA1-500F-4FBF-B310-6D58833AA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/>
              <a:t>DOBRA PRAKSA 2</a:t>
            </a:r>
            <a:br>
              <a:rPr lang="hr-HR" dirty="0"/>
            </a:br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24" name="Slika 14">
            <a:extLst>
              <a:ext uri="{FF2B5EF4-FFF2-40B4-BE49-F238E27FC236}">
                <a16:creationId xmlns:a16="http://schemas.microsoft.com/office/drawing/2014/main" xmlns="" id="{67585166-7306-45B9-B586-D0785B9444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910" y="384048"/>
            <a:ext cx="4617720" cy="50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2" descr="C:\Users\Kate\Downloads\Pašman - špilje.tif">
            <a:extLst>
              <a:ext uri="{FF2B5EF4-FFF2-40B4-BE49-F238E27FC236}">
                <a16:creationId xmlns:a16="http://schemas.microsoft.com/office/drawing/2014/main" xmlns="" id="{C1A60C85-9EB8-4BC7-AA32-15E0D8CD7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30" y="1984993"/>
            <a:ext cx="5696770" cy="402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 descr="C:\Users\Kate\Documents\23-Spilje-pasmana\wetransfer-d53989\DSC09515.JPG">
            <a:extLst>
              <a:ext uri="{FF2B5EF4-FFF2-40B4-BE49-F238E27FC236}">
                <a16:creationId xmlns:a16="http://schemas.microsoft.com/office/drawing/2014/main" xmlns="" id="{F105FE4D-9730-4559-8671-1BF4A163B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161" y="1984993"/>
            <a:ext cx="5749469" cy="38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308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2B3AA1-500F-4FBF-B310-6D58833AA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/>
              <a:t>DOBRA PRAKSA 3</a:t>
            </a:r>
            <a:br>
              <a:rPr lang="hr-HR" dirty="0"/>
            </a:br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24" name="Slika 14">
            <a:extLst>
              <a:ext uri="{FF2B5EF4-FFF2-40B4-BE49-F238E27FC236}">
                <a16:creationId xmlns:a16="http://schemas.microsoft.com/office/drawing/2014/main" xmlns="" id="{67585166-7306-45B9-B586-D0785B9444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910" y="384048"/>
            <a:ext cx="4617720" cy="50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 picture containing person, sport, group, water sport&#10;&#10;Description automatically generated">
            <a:extLst>
              <a:ext uri="{FF2B5EF4-FFF2-40B4-BE49-F238E27FC236}">
                <a16:creationId xmlns:a16="http://schemas.microsoft.com/office/drawing/2014/main" xmlns="" id="{B5E62F5F-4658-42B2-AC1E-EFCC90A42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56" y="2083976"/>
            <a:ext cx="5393468" cy="3595646"/>
          </a:xfrm>
          <a:prstGeom prst="rect">
            <a:avLst/>
          </a:prstGeom>
        </p:spPr>
      </p:pic>
      <p:pic>
        <p:nvPicPr>
          <p:cNvPr id="15" name="Picture 14" descr="A group of people playing volleyball&#10;&#10;Description automatically generated with low confidence">
            <a:extLst>
              <a:ext uri="{FF2B5EF4-FFF2-40B4-BE49-F238E27FC236}">
                <a16:creationId xmlns:a16="http://schemas.microsoft.com/office/drawing/2014/main" xmlns="" id="{9E5C0A2B-E8B2-48DF-806B-381DC27A01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83976"/>
            <a:ext cx="5515428" cy="368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79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5C0046F-1E00-49D2-91E4-0A8387B0F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242" y="1221129"/>
            <a:ext cx="9720071" cy="4023360"/>
          </a:xfrm>
        </p:spPr>
        <p:txBody>
          <a:bodyPr>
            <a:normAutofit/>
          </a:bodyPr>
          <a:lstStyle/>
          <a:p>
            <a:pPr algn="ctr"/>
            <a:endParaRPr lang="hr-HR" sz="3300" dirty="0"/>
          </a:p>
          <a:p>
            <a:pPr algn="ctr"/>
            <a:endParaRPr lang="hr-HR" sz="3300" dirty="0"/>
          </a:p>
          <a:p>
            <a:pPr algn="ctr"/>
            <a:r>
              <a:rPr lang="hr-HR" sz="3300" dirty="0"/>
              <a:t>ZA SVA PITANJA I KOMENTARE STOJIMO NA RASPOLAGANJU:</a:t>
            </a:r>
          </a:p>
          <a:p>
            <a:pPr marL="0" indent="0" algn="ctr">
              <a:buNone/>
            </a:pPr>
            <a:endParaRPr lang="hr-HR" sz="2400" dirty="0">
              <a:hlinkClick r:id="rId2"/>
            </a:endParaRPr>
          </a:p>
          <a:p>
            <a:pPr algn="ctr"/>
            <a:r>
              <a:rPr lang="hr-HR" sz="2400" dirty="0">
                <a:hlinkClick r:id="rId2"/>
              </a:rPr>
              <a:t>otoci@mrrfeu.hr</a:t>
            </a:r>
            <a:endParaRPr lang="hr-HR" sz="2400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FFB7907-E68D-4053-82B6-440A5518507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28" y="5736380"/>
            <a:ext cx="4617720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E17F3A-9EC4-401E-8177-FA36BAFA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Zakonodavni okvir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D465075-030B-49F2-AA82-26634B9C3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275843" cy="40233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hr-HR" sz="2400" dirty="0"/>
              <a:t> provodi se zakonski okvir politike razvoja otoka - Zakon o otocima (2018.)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hr-HR" sz="2400" dirty="0"/>
              <a:t> </a:t>
            </a:r>
            <a:r>
              <a:rPr lang="en-US" sz="2400" dirty="0" err="1"/>
              <a:t>čl</a:t>
            </a:r>
            <a:r>
              <a:rPr lang="en-US" sz="2400" dirty="0"/>
              <a:t>. </a:t>
            </a:r>
            <a:r>
              <a:rPr lang="hr-HR" sz="2400" dirty="0"/>
              <a:t>24. odnosi se na: „Poticanje razvoja civilnog društva na otocima”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hr-HR" sz="2400" dirty="0"/>
              <a:t> Ministarstvo potiče i stvara povoljno okruženje za razvoj civilnog društva na otocima, jačajući ulogu i kapacitete organizacija civilnog društva i podržavajući njihovo umrežavanje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dirty="0"/>
              <a:t> č</a:t>
            </a:r>
            <a:r>
              <a:rPr lang="hr-HR" sz="2400" dirty="0"/>
              <a:t>l</a:t>
            </a:r>
            <a:r>
              <a:rPr lang="en-US" sz="2400" dirty="0"/>
              <a:t>.</a:t>
            </a:r>
            <a:r>
              <a:rPr lang="hr-HR" sz="2400" dirty="0"/>
              <a:t> 24.</a:t>
            </a:r>
            <a:r>
              <a:rPr lang="en-US" sz="2400" dirty="0"/>
              <a:t>, </a:t>
            </a:r>
            <a:r>
              <a:rPr lang="en-US" sz="2400" dirty="0" err="1"/>
              <a:t>st.</a:t>
            </a:r>
            <a:r>
              <a:rPr lang="en-US" sz="2400" dirty="0"/>
              <a:t> 2. </a:t>
            </a:r>
            <a:r>
              <a:rPr lang="en-US" sz="2400" dirty="0" err="1"/>
              <a:t>i</a:t>
            </a:r>
            <a:r>
              <a:rPr lang="en-US" sz="2400" dirty="0"/>
              <a:t> 3. </a:t>
            </a:r>
            <a:r>
              <a:rPr lang="hr-HR" sz="2400" dirty="0"/>
              <a:t>propisuj</a:t>
            </a:r>
            <a:r>
              <a:rPr lang="en-US" sz="2400" dirty="0"/>
              <a:t>e se</a:t>
            </a:r>
            <a:r>
              <a:rPr lang="hr-HR" sz="2400" dirty="0"/>
              <a:t> izrada Programa poticanja razvoja civilnog društva na otocima i Pravilnika o provedbi Programa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sz="2400" dirty="0"/>
              <a:t> financijska sredstva osiguravaju se u državnom proračunu</a:t>
            </a:r>
          </a:p>
        </p:txBody>
      </p:sp>
      <p:pic>
        <p:nvPicPr>
          <p:cNvPr id="4" name="Slika 14">
            <a:extLst>
              <a:ext uri="{FF2B5EF4-FFF2-40B4-BE49-F238E27FC236}">
                <a16:creationId xmlns:a16="http://schemas.microsoft.com/office/drawing/2014/main" xmlns="" id="{DF58E0B2-F218-4FBB-BE98-EE34EE9EF51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910" y="384048"/>
            <a:ext cx="4617720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985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5518D8B-6B76-45A8-A28D-FB9AA5C7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Ukratko o Programu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EBCDFE9-1DC8-4E93-8B26-8F6C24814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hr-HR" dirty="0"/>
              <a:t>proširenje djelovanja Programa na sve organizacije civilnog društva na otocima (ne samo na udruge)</a:t>
            </a:r>
          </a:p>
          <a:p>
            <a:pPr marL="342900" lvl="0" indent="-342900" algn="just">
              <a:lnSpc>
                <a:spcPct val="107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hr-HR" dirty="0"/>
              <a:t>izrada Studije mapiranja organizacija civilnog društva na otocima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hr-HR" dirty="0"/>
              <a:t>uspostava institucionalnog tijela za razvoj civilnog društva na otocima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rabicPeriod"/>
            </a:pPr>
            <a:r>
              <a:rPr lang="hr-HR" dirty="0"/>
              <a:t>poseban naglas</a:t>
            </a:r>
            <a:r>
              <a:rPr lang="en-US" dirty="0"/>
              <a:t>a</a:t>
            </a:r>
            <a:r>
              <a:rPr lang="hr-HR" dirty="0"/>
              <a:t>k na male i slabije naseljene otoke</a:t>
            </a:r>
          </a:p>
        </p:txBody>
      </p:sp>
      <p:pic>
        <p:nvPicPr>
          <p:cNvPr id="5" name="Slika 14">
            <a:extLst>
              <a:ext uri="{FF2B5EF4-FFF2-40B4-BE49-F238E27FC236}">
                <a16:creationId xmlns:a16="http://schemas.microsoft.com/office/drawing/2014/main" xmlns="" id="{B0322C7E-2998-4898-971A-DEEA58D1F7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910" y="384048"/>
            <a:ext cx="4617720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331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2B3AA1-500F-4FBF-B310-6D58833AA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/>
              <a:t>Do sada ostvareno</a:t>
            </a:r>
            <a:br>
              <a:rPr lang="hr-HR" dirty="0"/>
            </a:b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B2C991-2E36-4015-9958-395F8D963CFB}"/>
              </a:ext>
            </a:extLst>
          </p:cNvPr>
          <p:cNvSpPr txBox="1"/>
          <p:nvPr/>
        </p:nvSpPr>
        <p:spPr>
          <a:xfrm>
            <a:off x="2156607" y="5482922"/>
            <a:ext cx="11111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cap="all" spc="1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50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08887A-5FA8-4CB6-BCCA-F708818553CC}"/>
              </a:ext>
            </a:extLst>
          </p:cNvPr>
          <p:cNvSpPr txBox="1"/>
          <p:nvPr/>
        </p:nvSpPr>
        <p:spPr>
          <a:xfrm>
            <a:off x="4376294" y="5449828"/>
            <a:ext cx="12163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cap="all" spc="1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368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E9C446-8858-4FA2-8184-0EB94A310874}"/>
              </a:ext>
            </a:extLst>
          </p:cNvPr>
          <p:cNvSpPr txBox="1"/>
          <p:nvPr/>
        </p:nvSpPr>
        <p:spPr>
          <a:xfrm>
            <a:off x="6524440" y="5449827"/>
            <a:ext cx="35109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cap="all" spc="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rgbClr val="0070C0"/>
                </a:solidFill>
              </a:rPr>
              <a:t>5.131.500 kn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7FC77F-E624-437F-BEA3-95725B495AAD}"/>
              </a:ext>
            </a:extLst>
          </p:cNvPr>
          <p:cNvSpPr txBox="1"/>
          <p:nvPr/>
        </p:nvSpPr>
        <p:spPr>
          <a:xfrm>
            <a:off x="1999142" y="4835630"/>
            <a:ext cx="1426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NASELJENIH</a:t>
            </a:r>
            <a:r>
              <a:rPr lang="hr-HR" sz="2000" b="1" dirty="0">
                <a:solidFill>
                  <a:srgbClr val="002060"/>
                </a:solidFill>
              </a:rPr>
              <a:t> </a:t>
            </a:r>
            <a:r>
              <a:rPr lang="hr-HR" sz="20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OTOKA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3BAC54-BAE4-4CE4-B5E5-08B6FDF7325A}"/>
              </a:ext>
            </a:extLst>
          </p:cNvPr>
          <p:cNvSpPr txBox="1"/>
          <p:nvPr/>
        </p:nvSpPr>
        <p:spPr>
          <a:xfrm>
            <a:off x="4359042" y="4812488"/>
            <a:ext cx="125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IZVRŠENIH PROJEKATA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A6A97A-260C-4042-8344-D2432439B5CB}"/>
              </a:ext>
            </a:extLst>
          </p:cNvPr>
          <p:cNvSpPr txBox="1"/>
          <p:nvPr/>
        </p:nvSpPr>
        <p:spPr>
          <a:xfrm>
            <a:off x="6582130" y="4835630"/>
            <a:ext cx="2803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Ukupno Dodijeljena SREDSTAVA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EC9912A5-CA06-4B87-AF88-CE60264C1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964" y="2031351"/>
            <a:ext cx="2034456" cy="27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D3C0867-9745-4C9A-B342-DD539EFA46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87" r="28686"/>
          <a:stretch/>
        </p:blipFill>
        <p:spPr>
          <a:xfrm>
            <a:off x="5956918" y="2003085"/>
            <a:ext cx="3782064" cy="27700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61032EF-769B-42C7-AE3B-62BCD8B4AC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24"/>
          <a:stretch/>
        </p:blipFill>
        <p:spPr>
          <a:xfrm>
            <a:off x="4143662" y="2017346"/>
            <a:ext cx="1616075" cy="272755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DB9FBDA-7FB5-4F60-AEEB-E3E5A511838E}"/>
              </a:ext>
            </a:extLst>
          </p:cNvPr>
          <p:cNvSpPr/>
          <p:nvPr/>
        </p:nvSpPr>
        <p:spPr>
          <a:xfrm rot="16200000">
            <a:off x="9108200" y="3247368"/>
            <a:ext cx="1907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3600" cap="all" spc="1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2008.-2019</a:t>
            </a:r>
            <a:r>
              <a:rPr lang="hr-HR" cap="all" spc="1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20" name="Slika 14">
            <a:extLst>
              <a:ext uri="{FF2B5EF4-FFF2-40B4-BE49-F238E27FC236}">
                <a16:creationId xmlns:a16="http://schemas.microsoft.com/office/drawing/2014/main" xmlns="" id="{159CFC52-77D0-41E3-A2DF-385D0A1C3E6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910" y="384048"/>
            <a:ext cx="4617720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6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2B3AA1-500F-4FBF-B310-6D58833AA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/>
              <a:t>Glavne odrednice Natječaja 2021.</a:t>
            </a:r>
            <a:br>
              <a:rPr lang="hr-HR" dirty="0"/>
            </a:b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0C20972-DA21-4FA4-A544-AE1C2C88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9720071" cy="429235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Clr>
                <a:srgbClr val="00B0F0"/>
              </a:buClr>
              <a:buNone/>
            </a:pPr>
            <a:endParaRPr lang="hr-HR" dirty="0"/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Clr>
                <a:srgbClr val="00B0F0"/>
              </a:buClr>
              <a:buNone/>
            </a:pPr>
            <a:endParaRPr lang="hr-HR" sz="5000" cap="all" spc="1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hr-H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7FC77F-E624-437F-BEA3-95725B495AAD}"/>
              </a:ext>
            </a:extLst>
          </p:cNvPr>
          <p:cNvSpPr txBox="1"/>
          <p:nvPr/>
        </p:nvSpPr>
        <p:spPr>
          <a:xfrm>
            <a:off x="1180736" y="4507553"/>
            <a:ext cx="23581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cap="all" spc="1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Cilj natječaja</a:t>
            </a:r>
          </a:p>
          <a:p>
            <a:pPr algn="just"/>
            <a:endParaRPr lang="hr-HR" cap="all" spc="1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hr-HR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financijskom podrškom omogućiti poticaj i razvoj organizacija civilnog društva na otocima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3BAC54-BAE4-4CE4-B5E5-08B6FDF7325A}"/>
              </a:ext>
            </a:extLst>
          </p:cNvPr>
          <p:cNvSpPr txBox="1"/>
          <p:nvPr/>
        </p:nvSpPr>
        <p:spPr>
          <a:xfrm>
            <a:off x="3998410" y="4509160"/>
            <a:ext cx="294252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cap="all" spc="1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PODRŠKA PROJEKTIMA</a:t>
            </a:r>
          </a:p>
          <a:p>
            <a:pPr algn="ctr"/>
            <a:endParaRPr lang="hr-HR" cap="all" spc="1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hr-HR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koji donose nove ideje, modele razvoja i načine rješavanja postojećih problema na otocima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A6A97A-260C-4042-8344-D2432439B5CB}"/>
              </a:ext>
            </a:extLst>
          </p:cNvPr>
          <p:cNvSpPr txBox="1"/>
          <p:nvPr/>
        </p:nvSpPr>
        <p:spPr>
          <a:xfrm>
            <a:off x="7158853" y="4507553"/>
            <a:ext cx="436283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cap="all" spc="1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Glavne smjernice </a:t>
            </a:r>
          </a:p>
          <a:p>
            <a:endParaRPr lang="hr-HR" cap="all" spc="1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priprema projekata organizacija civilnog društva za EU natječaje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specijalizirani natječaji usmjereni na rješavanje konkretnih problema na otocima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D1DE5F2-B9A6-4953-8693-75C65FC21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81" t="11589" r="17058"/>
          <a:stretch/>
        </p:blipFill>
        <p:spPr>
          <a:xfrm>
            <a:off x="1104524" y="1950378"/>
            <a:ext cx="2608420" cy="2519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3148D0B-7C25-47C4-BAE4-366DD25C7B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96" t="15255" r="4563" b="-1388"/>
          <a:stretch/>
        </p:blipFill>
        <p:spPr>
          <a:xfrm>
            <a:off x="4187176" y="1988068"/>
            <a:ext cx="2527301" cy="25194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631406A-3632-4CFC-9ADA-15F27113AC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6" r="12351" b="-1"/>
          <a:stretch/>
        </p:blipFill>
        <p:spPr>
          <a:xfrm>
            <a:off x="7280910" y="1988068"/>
            <a:ext cx="4398278" cy="2468249"/>
          </a:xfrm>
          <a:prstGeom prst="rect">
            <a:avLst/>
          </a:prstGeom>
        </p:spPr>
      </p:pic>
      <p:pic>
        <p:nvPicPr>
          <p:cNvPr id="10" name="Slika 14">
            <a:extLst>
              <a:ext uri="{FF2B5EF4-FFF2-40B4-BE49-F238E27FC236}">
                <a16:creationId xmlns:a16="http://schemas.microsoft.com/office/drawing/2014/main" xmlns="" id="{68A29B1E-9EF9-41EE-8486-379E446AD4F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910" y="384048"/>
            <a:ext cx="4617720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286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2B3AA1-500F-4FBF-B310-6D58833AA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/>
              <a:t>Financijska podrška Natječaj 2021.</a:t>
            </a:r>
            <a:br>
              <a:rPr lang="hr-HR" dirty="0"/>
            </a:b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0C20972-DA21-4FA4-A544-AE1C2C88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897" y="2285998"/>
            <a:ext cx="9720071" cy="429235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Clr>
                <a:srgbClr val="00B0F0"/>
              </a:buClr>
              <a:buNone/>
            </a:pPr>
            <a:endParaRPr lang="hr-HR" dirty="0"/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Clr>
                <a:srgbClr val="00B0F0"/>
              </a:buClr>
              <a:buNone/>
            </a:pPr>
            <a:endParaRPr lang="hr-HR" sz="5000" cap="all" spc="1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hr-H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7FC77F-E624-437F-BEA3-95725B495AAD}"/>
              </a:ext>
            </a:extLst>
          </p:cNvPr>
          <p:cNvSpPr txBox="1"/>
          <p:nvPr/>
        </p:nvSpPr>
        <p:spPr>
          <a:xfrm>
            <a:off x="1080773" y="4559351"/>
            <a:ext cx="23581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cap="all" spc="1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500.000 kn </a:t>
            </a:r>
          </a:p>
          <a:p>
            <a:pPr algn="ctr"/>
            <a:endParaRPr lang="hr-HR" cap="all" spc="1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hr-HR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Iznos osiguranih proračunskih sredstava u 2021. godini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3BAC54-BAE4-4CE4-B5E5-08B6FDF7325A}"/>
              </a:ext>
            </a:extLst>
          </p:cNvPr>
          <p:cNvSpPr txBox="1"/>
          <p:nvPr/>
        </p:nvSpPr>
        <p:spPr>
          <a:xfrm>
            <a:off x="4412899" y="4559351"/>
            <a:ext cx="29425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cap="all" spc="1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40.000 kn </a:t>
            </a:r>
          </a:p>
          <a:p>
            <a:pPr algn="ctr"/>
            <a:endParaRPr lang="hr-HR" cap="all" spc="1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pl-PL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Maksimalan planirani iznos financijske podrške po projektu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F23EB39-3905-497D-B680-64E3A9379A9C}"/>
              </a:ext>
            </a:extLst>
          </p:cNvPr>
          <p:cNvSpPr txBox="1"/>
          <p:nvPr/>
        </p:nvSpPr>
        <p:spPr>
          <a:xfrm>
            <a:off x="8168698" y="4559351"/>
            <a:ext cx="29425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cap="all" spc="1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15.000 kn </a:t>
            </a:r>
          </a:p>
          <a:p>
            <a:pPr algn="ctr"/>
            <a:endParaRPr lang="hr-HR" cap="all" spc="1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pl-PL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Minimalan planirani iznos financijske podrške po projektu</a:t>
            </a:r>
          </a:p>
        </p:txBody>
      </p:sp>
      <p:pic>
        <p:nvPicPr>
          <p:cNvPr id="24" name="Slika 14">
            <a:extLst>
              <a:ext uri="{FF2B5EF4-FFF2-40B4-BE49-F238E27FC236}">
                <a16:creationId xmlns:a16="http://schemas.microsoft.com/office/drawing/2014/main" xmlns="" id="{67585166-7306-45B9-B586-D0785B9444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910" y="384048"/>
            <a:ext cx="4617720" cy="50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5603354-A2B2-4FA4-92CA-C7A68B437B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0" y="2540352"/>
            <a:ext cx="3118805" cy="17543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A547BB6B-6C8E-4737-B601-BAA5CBD2AB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18" t="5380" b="11298"/>
          <a:stretch/>
        </p:blipFill>
        <p:spPr>
          <a:xfrm>
            <a:off x="7968343" y="2509755"/>
            <a:ext cx="3717110" cy="184843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C03EBB22-23F4-4FDF-B58F-1C0082501C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8" b="14954"/>
          <a:stretch/>
        </p:blipFill>
        <p:spPr>
          <a:xfrm>
            <a:off x="4184389" y="2509755"/>
            <a:ext cx="3399548" cy="178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7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2B3AA1-500F-4FBF-B310-6D58833AA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Faze natječajnog postupka 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A597E2F-A82C-4E65-877B-A6E844EB7236}"/>
              </a:ext>
            </a:extLst>
          </p:cNvPr>
          <p:cNvSpPr txBox="1"/>
          <p:nvPr/>
        </p:nvSpPr>
        <p:spPr>
          <a:xfrm>
            <a:off x="1388646" y="332911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002060"/>
                </a:solidFill>
                <a:latin typeface="+mj-lt"/>
              </a:rPr>
              <a:t>OBJAVA </a:t>
            </a:r>
          </a:p>
          <a:p>
            <a:r>
              <a:rPr lang="hr-HR" sz="2000" b="1" dirty="0">
                <a:solidFill>
                  <a:srgbClr val="002060"/>
                </a:solidFill>
                <a:latin typeface="+mj-lt"/>
              </a:rPr>
              <a:t>NATJEČAJA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8D2CE91-F9F7-4ED2-8B04-1DB42F142D12}"/>
              </a:ext>
            </a:extLst>
          </p:cNvPr>
          <p:cNvSpPr txBox="1"/>
          <p:nvPr/>
        </p:nvSpPr>
        <p:spPr>
          <a:xfrm>
            <a:off x="3147188" y="3368645"/>
            <a:ext cx="1746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002060"/>
                </a:solidFill>
                <a:latin typeface="+mj-lt"/>
              </a:rPr>
              <a:t>ZATVARANJE</a:t>
            </a:r>
            <a:r>
              <a:rPr lang="hr-HR" sz="2000" b="1" dirty="0">
                <a:solidFill>
                  <a:srgbClr val="002060"/>
                </a:solidFill>
              </a:rPr>
              <a:t>  </a:t>
            </a:r>
            <a:r>
              <a:rPr lang="hr-HR" sz="2000" b="1" dirty="0">
                <a:solidFill>
                  <a:srgbClr val="002060"/>
                </a:solidFill>
                <a:latin typeface="+mj-lt"/>
              </a:rPr>
              <a:t>NATJEČAJA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2CE9FD4-457F-4F42-BE2F-F15CBE3AE740}"/>
              </a:ext>
            </a:extLst>
          </p:cNvPr>
          <p:cNvSpPr txBox="1"/>
          <p:nvPr/>
        </p:nvSpPr>
        <p:spPr>
          <a:xfrm>
            <a:off x="5787007" y="3285242"/>
            <a:ext cx="1746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hr-HR" dirty="0"/>
              <a:t>ODLUKA O DODJELI FINANCIJSKIH SREDSTAVA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2840031-A934-4EF3-8E50-C43AF1C3EA28}"/>
              </a:ext>
            </a:extLst>
          </p:cNvPr>
          <p:cNvSpPr txBox="1"/>
          <p:nvPr/>
        </p:nvSpPr>
        <p:spPr>
          <a:xfrm>
            <a:off x="7801173" y="3264120"/>
            <a:ext cx="1869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002060"/>
                </a:solidFill>
                <a:latin typeface="+mj-lt"/>
              </a:rPr>
              <a:t>UGOVORANJE PROJEKATA </a:t>
            </a:r>
          </a:p>
        </p:txBody>
      </p:sp>
      <p:cxnSp>
        <p:nvCxnSpPr>
          <p:cNvPr id="17" name="Elbow Connector 22">
            <a:extLst>
              <a:ext uri="{FF2B5EF4-FFF2-40B4-BE49-F238E27FC236}">
                <a16:creationId xmlns:a16="http://schemas.microsoft.com/office/drawing/2014/main" xmlns="" id="{2B3E9CE6-820C-4C05-BD2E-29184B20C4BE}"/>
              </a:ext>
            </a:extLst>
          </p:cNvPr>
          <p:cNvCxnSpPr/>
          <p:nvPr/>
        </p:nvCxnSpPr>
        <p:spPr>
          <a:xfrm>
            <a:off x="2264580" y="4035496"/>
            <a:ext cx="916831" cy="905134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24">
            <a:extLst>
              <a:ext uri="{FF2B5EF4-FFF2-40B4-BE49-F238E27FC236}">
                <a16:creationId xmlns:a16="http://schemas.microsoft.com/office/drawing/2014/main" xmlns="" id="{820BF027-07E7-42C1-A0E4-6CB7C5F0F2EB}"/>
              </a:ext>
            </a:extLst>
          </p:cNvPr>
          <p:cNvCxnSpPr/>
          <p:nvPr/>
        </p:nvCxnSpPr>
        <p:spPr>
          <a:xfrm>
            <a:off x="4739927" y="4067925"/>
            <a:ext cx="1693459" cy="112934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25">
            <a:extLst>
              <a:ext uri="{FF2B5EF4-FFF2-40B4-BE49-F238E27FC236}">
                <a16:creationId xmlns:a16="http://schemas.microsoft.com/office/drawing/2014/main" xmlns="" id="{F3F7E5A2-40F6-4000-B764-0170B20AD674}"/>
              </a:ext>
            </a:extLst>
          </p:cNvPr>
          <p:cNvCxnSpPr/>
          <p:nvPr/>
        </p:nvCxnSpPr>
        <p:spPr>
          <a:xfrm>
            <a:off x="6959658" y="4608681"/>
            <a:ext cx="2020055" cy="891153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A18A931-15D3-4E7D-B7A3-19EFCC22F850}"/>
              </a:ext>
            </a:extLst>
          </p:cNvPr>
          <p:cNvSpPr txBox="1"/>
          <p:nvPr/>
        </p:nvSpPr>
        <p:spPr>
          <a:xfrm>
            <a:off x="3214245" y="4781510"/>
            <a:ext cx="1201777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+mj-lt"/>
              </a:rPr>
              <a:t>30 DANA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6886DEA-197F-4EEE-8D2E-154FD4F93BF1}"/>
              </a:ext>
            </a:extLst>
          </p:cNvPr>
          <p:cNvSpPr txBox="1"/>
          <p:nvPr/>
        </p:nvSpPr>
        <p:spPr>
          <a:xfrm>
            <a:off x="5596680" y="5449839"/>
            <a:ext cx="1201777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hr-HR" dirty="0"/>
              <a:t>45 DANA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E86E401-50E6-466D-9F7D-371DE073EBAE}"/>
              </a:ext>
            </a:extLst>
          </p:cNvPr>
          <p:cNvSpPr txBox="1"/>
          <p:nvPr/>
        </p:nvSpPr>
        <p:spPr>
          <a:xfrm>
            <a:off x="8135274" y="5634505"/>
            <a:ext cx="1201777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hr-HR" dirty="0"/>
              <a:t>30 DANA</a:t>
            </a:r>
          </a:p>
        </p:txBody>
      </p:sp>
      <p:sp>
        <p:nvSpPr>
          <p:cNvPr id="30" name="Rounded Rectangle 1">
            <a:extLst>
              <a:ext uri="{FF2B5EF4-FFF2-40B4-BE49-F238E27FC236}">
                <a16:creationId xmlns:a16="http://schemas.microsoft.com/office/drawing/2014/main" xmlns="" id="{451AA0D0-37C5-406A-941A-D53012F206E9}"/>
              </a:ext>
            </a:extLst>
          </p:cNvPr>
          <p:cNvSpPr/>
          <p:nvPr/>
        </p:nvSpPr>
        <p:spPr>
          <a:xfrm>
            <a:off x="8979713" y="4459255"/>
            <a:ext cx="2827581" cy="61627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4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hr-HR" sz="1400" b="1" dirty="0">
                <a:solidFill>
                  <a:srgbClr val="002060"/>
                </a:solidFill>
                <a:latin typeface="+mj-lt"/>
              </a:rPr>
              <a:t>PROVEDBA PROJEKATA</a:t>
            </a:r>
          </a:p>
          <a:p>
            <a:pPr algn="ctr"/>
            <a:r>
              <a:rPr lang="hr-HR" sz="1400" b="1" dirty="0">
                <a:solidFill>
                  <a:srgbClr val="002060"/>
                </a:solidFill>
                <a:latin typeface="+mj-lt"/>
              </a:rPr>
              <a:t>od min. 6 do </a:t>
            </a:r>
            <a:r>
              <a:rPr lang="hr-HR" sz="1400" b="1" dirty="0" err="1">
                <a:solidFill>
                  <a:srgbClr val="002060"/>
                </a:solidFill>
                <a:latin typeface="+mj-lt"/>
              </a:rPr>
              <a:t>max</a:t>
            </a:r>
            <a:r>
              <a:rPr lang="hr-HR" sz="1400" b="1" dirty="0">
                <a:solidFill>
                  <a:srgbClr val="002060"/>
                </a:solidFill>
                <a:latin typeface="+mj-lt"/>
              </a:rPr>
              <a:t>. 12 mjeseci</a:t>
            </a:r>
          </a:p>
          <a:p>
            <a:pPr algn="ctr"/>
            <a:endParaRPr lang="hr-HR" dirty="0">
              <a:latin typeface="+mj-lt"/>
            </a:endParaRPr>
          </a:p>
        </p:txBody>
      </p:sp>
      <p:sp>
        <p:nvSpPr>
          <p:cNvPr id="31" name="Rectangle: Rounded Corners 20">
            <a:extLst>
              <a:ext uri="{FF2B5EF4-FFF2-40B4-BE49-F238E27FC236}">
                <a16:creationId xmlns:a16="http://schemas.microsoft.com/office/drawing/2014/main" xmlns="" id="{862897EA-18F4-4D06-A730-FF738B291C9A}"/>
              </a:ext>
            </a:extLst>
          </p:cNvPr>
          <p:cNvSpPr/>
          <p:nvPr/>
        </p:nvSpPr>
        <p:spPr>
          <a:xfrm>
            <a:off x="3087370" y="5247035"/>
            <a:ext cx="1476165" cy="50559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bg1"/>
                </a:solidFill>
              </a:rPr>
              <a:t>lipanj/srpanj</a:t>
            </a:r>
          </a:p>
          <a:p>
            <a:pPr algn="ctr"/>
            <a:r>
              <a:rPr lang="hr-HR" sz="1600" dirty="0">
                <a:solidFill>
                  <a:schemeClr val="bg1"/>
                </a:solidFill>
              </a:rPr>
              <a:t>2021.</a:t>
            </a:r>
          </a:p>
        </p:txBody>
      </p:sp>
      <p:sp>
        <p:nvSpPr>
          <p:cNvPr id="32" name="Rectangle: Rounded Corners 20">
            <a:extLst>
              <a:ext uri="{FF2B5EF4-FFF2-40B4-BE49-F238E27FC236}">
                <a16:creationId xmlns:a16="http://schemas.microsoft.com/office/drawing/2014/main" xmlns="" id="{B7AB99D9-7019-4B94-BC3D-2460DF26956C}"/>
              </a:ext>
            </a:extLst>
          </p:cNvPr>
          <p:cNvSpPr/>
          <p:nvPr/>
        </p:nvSpPr>
        <p:spPr>
          <a:xfrm>
            <a:off x="8016948" y="6086489"/>
            <a:ext cx="1514301" cy="50400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rujan 2021.</a:t>
            </a:r>
          </a:p>
        </p:txBody>
      </p:sp>
      <p:sp>
        <p:nvSpPr>
          <p:cNvPr id="33" name="Rectangle: Rounded Corners 20">
            <a:extLst>
              <a:ext uri="{FF2B5EF4-FFF2-40B4-BE49-F238E27FC236}">
                <a16:creationId xmlns:a16="http://schemas.microsoft.com/office/drawing/2014/main" xmlns="" id="{EC4D7379-ECCC-48A1-A78B-74ABAA0708C8}"/>
              </a:ext>
            </a:extLst>
          </p:cNvPr>
          <p:cNvSpPr/>
          <p:nvPr/>
        </p:nvSpPr>
        <p:spPr>
          <a:xfrm>
            <a:off x="1063562" y="4435032"/>
            <a:ext cx="1476165" cy="50559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bg1"/>
                </a:solidFill>
              </a:rPr>
              <a:t>svibanj/lipanj 2021.</a:t>
            </a:r>
          </a:p>
        </p:txBody>
      </p:sp>
      <p:sp>
        <p:nvSpPr>
          <p:cNvPr id="34" name="Rectangle: Rounded Corners 20">
            <a:extLst>
              <a:ext uri="{FF2B5EF4-FFF2-40B4-BE49-F238E27FC236}">
                <a16:creationId xmlns:a16="http://schemas.microsoft.com/office/drawing/2014/main" xmlns="" id="{968C2E7C-AF3E-4DF9-92B1-E21B4E2B7D3C}"/>
              </a:ext>
            </a:extLst>
          </p:cNvPr>
          <p:cNvSpPr/>
          <p:nvPr/>
        </p:nvSpPr>
        <p:spPr>
          <a:xfrm>
            <a:off x="5459485" y="5869455"/>
            <a:ext cx="1476165" cy="50559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bg1"/>
                </a:solidFill>
              </a:rPr>
              <a:t>kolovoz 2021.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C080C2F-7FB5-42BD-B557-F5DDCF022313}"/>
              </a:ext>
            </a:extLst>
          </p:cNvPr>
          <p:cNvGrpSpPr/>
          <p:nvPr/>
        </p:nvGrpSpPr>
        <p:grpSpPr>
          <a:xfrm rot="16200000">
            <a:off x="10040323" y="4668480"/>
            <a:ext cx="484632" cy="1502781"/>
            <a:chOff x="10585887" y="2844478"/>
            <a:chExt cx="484632" cy="1502781"/>
          </a:xfrm>
        </p:grpSpPr>
        <p:sp>
          <p:nvSpPr>
            <p:cNvPr id="36" name="Ševron 20">
              <a:extLst>
                <a:ext uri="{FF2B5EF4-FFF2-40B4-BE49-F238E27FC236}">
                  <a16:creationId xmlns:a16="http://schemas.microsoft.com/office/drawing/2014/main" xmlns="" id="{6B370A8E-3752-4A01-B0A8-8EE1998B2B99}"/>
                </a:ext>
              </a:extLst>
            </p:cNvPr>
            <p:cNvSpPr/>
            <p:nvPr/>
          </p:nvSpPr>
          <p:spPr>
            <a:xfrm rot="5400000">
              <a:off x="10585887" y="2844478"/>
              <a:ext cx="484632" cy="48463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  <p:sp>
          <p:nvSpPr>
            <p:cNvPr id="37" name="Ševron 21">
              <a:extLst>
                <a:ext uri="{FF2B5EF4-FFF2-40B4-BE49-F238E27FC236}">
                  <a16:creationId xmlns:a16="http://schemas.microsoft.com/office/drawing/2014/main" xmlns="" id="{F79FEA1F-A563-46DB-9E05-233E5AED9384}"/>
                </a:ext>
              </a:extLst>
            </p:cNvPr>
            <p:cNvSpPr/>
            <p:nvPr/>
          </p:nvSpPr>
          <p:spPr>
            <a:xfrm rot="5400000">
              <a:off x="10585887" y="3201844"/>
              <a:ext cx="484632" cy="484632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  <p:sp>
          <p:nvSpPr>
            <p:cNvPr id="38" name="Ševron 23">
              <a:extLst>
                <a:ext uri="{FF2B5EF4-FFF2-40B4-BE49-F238E27FC236}">
                  <a16:creationId xmlns:a16="http://schemas.microsoft.com/office/drawing/2014/main" xmlns="" id="{296E5DED-3D8F-4538-A44C-750576E81C1B}"/>
                </a:ext>
              </a:extLst>
            </p:cNvPr>
            <p:cNvSpPr/>
            <p:nvPr/>
          </p:nvSpPr>
          <p:spPr>
            <a:xfrm rot="5400000">
              <a:off x="10585887" y="3538526"/>
              <a:ext cx="484632" cy="484632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  <p:sp>
          <p:nvSpPr>
            <p:cNvPr id="39" name="Ševron 22">
              <a:extLst>
                <a:ext uri="{FF2B5EF4-FFF2-40B4-BE49-F238E27FC236}">
                  <a16:creationId xmlns:a16="http://schemas.microsoft.com/office/drawing/2014/main" xmlns="" id="{537D1D49-C129-4347-A951-B93432BC78C6}"/>
                </a:ext>
              </a:extLst>
            </p:cNvPr>
            <p:cNvSpPr/>
            <p:nvPr/>
          </p:nvSpPr>
          <p:spPr>
            <a:xfrm rot="5400000">
              <a:off x="10585887" y="3862627"/>
              <a:ext cx="484632" cy="484632"/>
            </a:xfrm>
            <a:prstGeom prst="chevron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</p:grpSp>
      <p:sp>
        <p:nvSpPr>
          <p:cNvPr id="40" name="Striped Right Arrow 2">
            <a:extLst>
              <a:ext uri="{FF2B5EF4-FFF2-40B4-BE49-F238E27FC236}">
                <a16:creationId xmlns:a16="http://schemas.microsoft.com/office/drawing/2014/main" xmlns="" id="{22DFC8AF-E59D-4D8F-80DA-72CC7C14C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55" y="1002254"/>
            <a:ext cx="9720262" cy="2752410"/>
          </a:xfrm>
          <a:prstGeom prst="stripedRightArrow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EE45D13-C92D-4308-9E83-4F65090F023D}"/>
              </a:ext>
            </a:extLst>
          </p:cNvPr>
          <p:cNvSpPr/>
          <p:nvPr/>
        </p:nvSpPr>
        <p:spPr>
          <a:xfrm>
            <a:off x="1761704" y="2167856"/>
            <a:ext cx="669776" cy="609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latin typeface="+mj-lt"/>
              </a:rPr>
              <a:t>1.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E58994F2-9A16-484C-B491-194431337586}"/>
              </a:ext>
            </a:extLst>
          </p:cNvPr>
          <p:cNvSpPr/>
          <p:nvPr/>
        </p:nvSpPr>
        <p:spPr>
          <a:xfrm>
            <a:off x="3620894" y="2161288"/>
            <a:ext cx="669776" cy="609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latin typeface="+mj-lt"/>
              </a:rPr>
              <a:t>2.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DFE072AF-8723-42EB-9462-03FE4AA72683}"/>
              </a:ext>
            </a:extLst>
          </p:cNvPr>
          <p:cNvSpPr/>
          <p:nvPr/>
        </p:nvSpPr>
        <p:spPr>
          <a:xfrm>
            <a:off x="5761112" y="2179362"/>
            <a:ext cx="669776" cy="609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latin typeface="+mj-lt"/>
              </a:rPr>
              <a:t>3.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DA3D25BA-1DBB-409B-ABEB-622FE1E6D185}"/>
              </a:ext>
            </a:extLst>
          </p:cNvPr>
          <p:cNvSpPr/>
          <p:nvPr/>
        </p:nvSpPr>
        <p:spPr>
          <a:xfrm>
            <a:off x="7855323" y="2197070"/>
            <a:ext cx="669776" cy="609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latin typeface="+mj-lt"/>
              </a:rPr>
              <a:t>4.</a:t>
            </a:r>
          </a:p>
        </p:txBody>
      </p:sp>
      <p:pic>
        <p:nvPicPr>
          <p:cNvPr id="43" name="Slika 14">
            <a:extLst>
              <a:ext uri="{FF2B5EF4-FFF2-40B4-BE49-F238E27FC236}">
                <a16:creationId xmlns:a16="http://schemas.microsoft.com/office/drawing/2014/main" xmlns="" id="{217B583E-E50D-4C8C-A1CB-AD2C62310CB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910" y="384048"/>
            <a:ext cx="4617720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62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12" grpId="0" animBg="1"/>
      <p:bldP spid="24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2B3AA1-500F-4FBF-B310-6D58833AA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/>
              <a:t>Natječaj 2021. - prijava</a:t>
            </a:r>
            <a:br>
              <a:rPr lang="hr-HR" dirty="0"/>
            </a:br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24" name="Slika 14">
            <a:extLst>
              <a:ext uri="{FF2B5EF4-FFF2-40B4-BE49-F238E27FC236}">
                <a16:creationId xmlns:a16="http://schemas.microsoft.com/office/drawing/2014/main" xmlns="" id="{67585166-7306-45B9-B586-D0785B9444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910" y="384048"/>
            <a:ext cx="4617720" cy="502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AD86860-544A-4855-81FD-0BD722E7A5B8}"/>
              </a:ext>
            </a:extLst>
          </p:cNvPr>
          <p:cNvSpPr/>
          <p:nvPr/>
        </p:nvSpPr>
        <p:spPr>
          <a:xfrm>
            <a:off x="603507" y="2292617"/>
            <a:ext cx="38101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400" dirty="0">
                <a:latin typeface="+mj-lt"/>
              </a:rPr>
              <a:t>Natječaj će biti objavljen na mrežnim stranicama Ministarstva regionalnoga razvoja i fondova Europske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AA73FBD-EBF7-4ECD-B861-305E12B8AE61}"/>
              </a:ext>
            </a:extLst>
          </p:cNvPr>
          <p:cNvSpPr txBox="1"/>
          <p:nvPr/>
        </p:nvSpPr>
        <p:spPr>
          <a:xfrm>
            <a:off x="8302709" y="3021352"/>
            <a:ext cx="3248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+mj-lt"/>
              </a:rPr>
              <a:t>Natječajna dokumentacija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Natječaj (tekst)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Upute za prijavitelje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FC966CF-4697-4011-B960-AC4D1B9B8AF5}"/>
              </a:ext>
            </a:extLst>
          </p:cNvPr>
          <p:cNvSpPr/>
          <p:nvPr/>
        </p:nvSpPr>
        <p:spPr>
          <a:xfrm>
            <a:off x="603507" y="3558566"/>
            <a:ext cx="3483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141EEC"/>
                </a:solidFill>
                <a:hlinkClick r:id="rId3"/>
              </a:rPr>
              <a:t>https://razvoj.gov.hr</a:t>
            </a:r>
            <a:endParaRPr lang="hr-HR" sz="2400" dirty="0">
              <a:solidFill>
                <a:srgbClr val="141EEC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8B6EF93-D545-40C5-B566-140B2B2991FC}"/>
              </a:ext>
            </a:extLst>
          </p:cNvPr>
          <p:cNvSpPr txBox="1"/>
          <p:nvPr/>
        </p:nvSpPr>
        <p:spPr>
          <a:xfrm>
            <a:off x="8302708" y="4373371"/>
            <a:ext cx="3248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+mj-lt"/>
              </a:rPr>
              <a:t>Obrasci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Obrasci za prijavu projekta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Obrasci za procjenu projekta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Obrasci za provedbu projekta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420A3F6-8736-45C9-9FF5-AC212042A6A9}"/>
              </a:ext>
            </a:extLst>
          </p:cNvPr>
          <p:cNvGrpSpPr/>
          <p:nvPr/>
        </p:nvGrpSpPr>
        <p:grpSpPr>
          <a:xfrm>
            <a:off x="4354679" y="4100369"/>
            <a:ext cx="3948029" cy="693567"/>
            <a:chOff x="4352584" y="4234047"/>
            <a:chExt cx="3948029" cy="693567"/>
          </a:xfrm>
          <a:noFill/>
        </p:grpSpPr>
        <p:sp>
          <p:nvSpPr>
            <p:cNvPr id="26" name="Rounded Rectangle 15">
              <a:extLst>
                <a:ext uri="{FF2B5EF4-FFF2-40B4-BE49-F238E27FC236}">
                  <a16:creationId xmlns:a16="http://schemas.microsoft.com/office/drawing/2014/main" xmlns="" id="{6994E924-C14E-4103-9EC2-1164C61A8F1C}"/>
                </a:ext>
              </a:extLst>
            </p:cNvPr>
            <p:cNvSpPr/>
            <p:nvPr/>
          </p:nvSpPr>
          <p:spPr>
            <a:xfrm>
              <a:off x="4352584" y="4234047"/>
              <a:ext cx="3948029" cy="693567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bg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383D2248-4FB2-42EF-B7AF-25FDF7A00EB7}"/>
                </a:ext>
              </a:extLst>
            </p:cNvPr>
            <p:cNvSpPr/>
            <p:nvPr/>
          </p:nvSpPr>
          <p:spPr>
            <a:xfrm>
              <a:off x="4352584" y="4334560"/>
              <a:ext cx="3663952" cy="46166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r>
                <a:rPr lang="hr-HR" sz="2400" b="1" kern="100" dirty="0">
                  <a:solidFill>
                    <a:srgbClr val="0000FF"/>
                  </a:solidFill>
                  <a:ea typeface="Noto Sans CJK SC Regular"/>
                  <a:hlinkClick r:id="rId4"/>
                </a:rPr>
                <a:t>www.financijskepodrske.hr</a:t>
              </a:r>
              <a:endParaRPr lang="hr-HR" sz="2400" b="1" dirty="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1D4BB29-0E54-4E61-A4C3-48DD7EEBF5D4}"/>
              </a:ext>
            </a:extLst>
          </p:cNvPr>
          <p:cNvSpPr/>
          <p:nvPr/>
        </p:nvSpPr>
        <p:spPr>
          <a:xfrm>
            <a:off x="4285792" y="3381159"/>
            <a:ext cx="3620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latin typeface="+mj-lt"/>
              </a:rPr>
              <a:t>Internetska e-prijava </a:t>
            </a:r>
            <a:r>
              <a:rPr lang="hr-HR" sz="2400" dirty="0">
                <a:latin typeface="+mj-lt"/>
              </a:rPr>
              <a:t>kroz sustav Financijske podrške </a:t>
            </a:r>
          </a:p>
        </p:txBody>
      </p:sp>
    </p:spTree>
    <p:extLst>
      <p:ext uri="{BB962C8B-B14F-4D97-AF65-F5344CB8AC3E}">
        <p14:creationId xmlns:p14="http://schemas.microsoft.com/office/powerpoint/2010/main" val="1930541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2B3AA1-500F-4FBF-B310-6D58833AA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/>
              <a:t>DOBRA PRAKSA 1</a:t>
            </a:r>
            <a:br>
              <a:rPr lang="hr-HR" dirty="0"/>
            </a:br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24" name="Slika 14">
            <a:extLst>
              <a:ext uri="{FF2B5EF4-FFF2-40B4-BE49-F238E27FC236}">
                <a16:creationId xmlns:a16="http://schemas.microsoft.com/office/drawing/2014/main" xmlns="" id="{67585166-7306-45B9-B586-D0785B9444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910" y="384048"/>
            <a:ext cx="4617720" cy="50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">
            <a:extLst>
              <a:ext uri="{FF2B5EF4-FFF2-40B4-BE49-F238E27FC236}">
                <a16:creationId xmlns:a16="http://schemas.microsoft.com/office/drawing/2014/main" xmlns="" id="{C21E601D-7FFD-49F4-8622-80603E9444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2"/>
          <a:stretch/>
        </p:blipFill>
        <p:spPr bwMode="auto">
          <a:xfrm>
            <a:off x="1198033" y="1937237"/>
            <a:ext cx="4767338" cy="448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cid:image001.jpg@01D5B019.B0EC3A00">
            <a:extLst>
              <a:ext uri="{FF2B5EF4-FFF2-40B4-BE49-F238E27FC236}">
                <a16:creationId xmlns:a16="http://schemas.microsoft.com/office/drawing/2014/main" xmlns="" id="{70DF6952-F817-410F-9A1B-D66F57A4A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171" y="1335024"/>
            <a:ext cx="3661229" cy="5214894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9000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942</TotalTime>
  <Words>363</Words>
  <Application>Microsoft Office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Noto Sans CJK SC Regular</vt:lpstr>
      <vt:lpstr>Tw Cen MT</vt:lpstr>
      <vt:lpstr>Tw Cen MT Condensed</vt:lpstr>
      <vt:lpstr>Wingdings</vt:lpstr>
      <vt:lpstr>Wingdings 3</vt:lpstr>
      <vt:lpstr>Integral</vt:lpstr>
      <vt:lpstr>PowerPoint Presentation</vt:lpstr>
      <vt:lpstr>Zakonodavni okvir</vt:lpstr>
      <vt:lpstr>Ukratko o Programu </vt:lpstr>
      <vt:lpstr> Do sada ostvareno </vt:lpstr>
      <vt:lpstr> Glavne odrednice Natječaja 2021. </vt:lpstr>
      <vt:lpstr> Financijska podrška Natječaj 2021. </vt:lpstr>
      <vt:lpstr>Faze natječajnog postupka </vt:lpstr>
      <vt:lpstr> Natječaj 2021. - prijava </vt:lpstr>
      <vt:lpstr> DOBRA PRAKSA 1 </vt:lpstr>
      <vt:lpstr> DOBRA PRAKSA 2 </vt:lpstr>
      <vt:lpstr> DOBRA PRAKSA 3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Prijedlozi poboljšanja Programa poticanja razvoja civilnog društva na otocima  - sastanak Radne Skupine -</dc:title>
  <dc:creator>Marija Mioč</dc:creator>
  <cp:lastModifiedBy>uzuvrh</cp:lastModifiedBy>
  <cp:revision>91</cp:revision>
  <cp:lastPrinted>2021-02-09T18:37:04Z</cp:lastPrinted>
  <dcterms:created xsi:type="dcterms:W3CDTF">2021-02-07T14:03:35Z</dcterms:created>
  <dcterms:modified xsi:type="dcterms:W3CDTF">2021-03-08T12:07:07Z</dcterms:modified>
</cp:coreProperties>
</file>